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301" r:id="rId3"/>
    <p:sldId id="302" r:id="rId4"/>
    <p:sldId id="303" r:id="rId5"/>
    <p:sldId id="310" r:id="rId6"/>
    <p:sldId id="311" r:id="rId7"/>
    <p:sldId id="326" r:id="rId8"/>
    <p:sldId id="316" r:id="rId9"/>
    <p:sldId id="33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66_鍾柏安" initials="1" lastIdx="2" clrIdx="0">
    <p:extLst>
      <p:ext uri="{19B8F6BF-5375-455C-9EA6-DF929625EA0E}">
        <p15:presenceInfo xmlns:p15="http://schemas.microsoft.com/office/powerpoint/2012/main" userId="11046066_鍾柏安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E4E4E4"/>
    <a:srgbClr val="EFEFEF"/>
    <a:srgbClr val="50BAB8"/>
    <a:srgbClr val="7CAFDE"/>
    <a:srgbClr val="FF5050"/>
    <a:srgbClr val="F8F9FB"/>
    <a:srgbClr val="BFBFBF"/>
    <a:srgbClr val="0A987A"/>
    <a:srgbClr val="3D7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48" y="8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68903-A768-46B1-B88C-F2AFE4F398D5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9472-1710-4859-8788-7F89FA228A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9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9472-1710-4859-8788-7F89FA228AB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6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AFA79-05BB-49C8-A696-D53E648BA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138E37-146B-492C-8E1D-2421AFB89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C2319-C1B3-4974-A6D0-2D7EBF57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3804-1B5B-4011-A6D5-0A2F8ABED87D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9F8ED4-4F5D-448B-BF29-BA2639EC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69D91E-2547-4261-9DC7-BC014FD6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36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BED31-5804-46A9-8C85-87761FBA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637A3C-2056-468D-B29D-9F61CF261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FE78AA-284A-4B2A-8300-B996F5646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F9EF3C-6533-435F-A350-20F5C593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A0EE-2CAD-4A10-ACA5-B489DB80E108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C342F-7A88-42FA-96B1-87431AE3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9DC841-E257-43A6-B15E-BE4D28EE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6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1F4C5-DFDC-4D29-9D9C-C30B5E9D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3034C0-9F29-4681-AD33-17619E681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197D6-6302-4E47-8A06-15E9FD72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1C8A7-C3D8-40EE-BE72-9FBB97A5328E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3E9766-E8D9-4347-80E7-7CDE0D90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E8A87E-B026-47EA-B4D6-CFD122BD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7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487622-BF06-4959-9B5B-D06FFB69D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EAD117-320D-4131-A2A5-B9128625E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9D6A87-C152-4A70-9A39-371DF1C0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D8C1-0F96-4BDE-8367-EA9F6B490014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6799F-1446-4416-A54B-AC2B56D2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9228A-CB59-44CC-98CD-BA071DE3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64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B1AC1-7A58-4E22-9F7C-D1FCC98D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3F252-45AD-4606-8C15-A9425EF6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CF598-F5DE-44C9-89EF-94D6F0F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C54D-79A5-45A6-AAFC-5F5DB361DB8B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8C8F00-A2D9-48E9-A16E-6E97DD74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831E2-18F8-4732-A010-EC592D24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637A4-F7AB-4777-9944-4A7C556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898E7-04F4-4DFC-877D-E5F2ABB6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3DA50A-99F0-4B40-B5C4-38582606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183-0237-4D9D-876B-7ECA8E81CE22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E25BDE-C2C6-4B8A-891C-1CC7FFFC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5B281-C838-4CB9-BE50-EBF264D8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28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230CC-F65E-464E-BCF3-DA0DE3D1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3CA9F-BDD4-4A77-A070-C5E2F1538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272A32-5E7E-4DA4-B01A-2A0EEF457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74943-8EF5-4926-9397-6B9E218F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8969-7BF9-4B46-9847-7DE1D6A413A0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7C77BB-F3CB-4070-8C20-ECABE3B4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783634-1C1E-429B-9DBE-FD528BBD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9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A8A86E-0D3F-4492-8C6B-0D74C173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05E8DB-CF9E-4160-916A-F15932093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C3ABCF-4A42-42FB-88EB-C5801807A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4D60A-4059-4C58-9593-23902A1F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B6492-C4D3-4DCE-9D08-EDE2E17F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7A209D-B323-4D5D-8406-A9C5297B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0DD6-0930-4FA6-9B42-CA0EA37ED05C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BAA726-61AE-4429-8725-E1EBFAA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D5A1171-F759-4C93-9CEF-3A055E35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36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2EBB7-CB5C-4CEA-8D81-BC7D0D1E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89A924-DE4A-464F-BD44-D77295AB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10EBB-A9E7-4E8B-9015-9FFE5E99BD1F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DDD51F-DD64-4FCE-844A-6360E23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27D0D-70BC-4A77-8C63-2E5309FC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33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56C29-A23A-424E-A3A8-391A6B76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3AE4DA-B125-4D27-9931-D41EA365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20F9-B99C-4885-9F5F-862069BA158E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D88446-E069-4536-A678-7DC4B2F8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14AC11-67ED-4299-9C9E-80808601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74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7C2609-BEE2-4CF7-A0C8-386111FD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6A11-F36C-441F-88B8-15305A05A3E4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879697-F279-4C82-9FE0-A0E8884B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2BD846-A882-479C-BDE2-FA84A24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953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79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21190-DE41-46A9-A850-EB37E017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A9B796-B59B-4EB5-8CE4-6411D8C27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6AF219-8489-4A31-B2B7-C4C0F858A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165249-90B8-4F8A-ACA0-BB6EA0C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2170-FFB0-4A1C-808A-1F5F93ADFEBC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3C90B7-3B4A-4B2C-9ABD-CAF94633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F1C4EE-A1BE-4FFE-B9DA-A76B9A5C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17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73A6D78-AC57-486A-9B3E-9AC5B185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3C692E-A716-4EFC-8FFD-28E9C916E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E0C808-477B-4029-B84F-96524D330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C400-0ADB-470F-B662-C64B9200FA62}" type="datetime1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A9D54F-E34F-41AF-A9F4-C362E8D2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D68D6-D054-4FDF-A73C-2D864EB63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0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mate.tw/logi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E64665E-FADD-4570-920E-B56DABA32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6744D3-37BA-40C5-9161-FCD4EAECB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25395" r="2871" b="38760"/>
          <a:stretch/>
        </p:blipFill>
        <p:spPr>
          <a:xfrm>
            <a:off x="962526" y="1410878"/>
            <a:ext cx="10684042" cy="23590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18BA62-0942-48A1-A721-FE7B59B46047}"/>
              </a:ext>
            </a:extLst>
          </p:cNvPr>
          <p:cNvSpPr txBox="1"/>
          <p:nvPr/>
        </p:nvSpPr>
        <p:spPr>
          <a:xfrm>
            <a:off x="1476067" y="396169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銀髮族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人口增加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B38568B6-5821-4B19-B102-677327D0501B}"/>
              </a:ext>
            </a:extLst>
          </p:cNvPr>
          <p:cNvSpPr txBox="1"/>
          <p:nvPr/>
        </p:nvSpPr>
        <p:spPr>
          <a:xfrm>
            <a:off x="5134996" y="3961694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照護者勞動力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不足支應需求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D5884B5-A4B1-4C47-9D73-DB99D6015B1B}"/>
              </a:ext>
            </a:extLst>
          </p:cNvPr>
          <p:cNvSpPr txBox="1"/>
          <p:nvPr/>
        </p:nvSpPr>
        <p:spPr>
          <a:xfrm>
            <a:off x="9291098" y="3961694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壓力大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B832890-EB49-4104-A2A1-31337C344620}"/>
              </a:ext>
            </a:extLst>
          </p:cNvPr>
          <p:cNvSpPr/>
          <p:nvPr/>
        </p:nvSpPr>
        <p:spPr>
          <a:xfrm>
            <a:off x="1556085" y="5342021"/>
            <a:ext cx="9079831" cy="762879"/>
          </a:xfrm>
          <a:prstGeom prst="roundRect">
            <a:avLst/>
          </a:prstGeom>
          <a:solidFill>
            <a:srgbClr val="FF9999"/>
          </a:solidFill>
          <a:ln w="5715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也間接影響到銀髮族的照護品質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032F40-71F5-4E5E-A7B8-C5FE333A422B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</p:spTree>
    <p:extLst>
      <p:ext uri="{BB962C8B-B14F-4D97-AF65-F5344CB8AC3E}">
        <p14:creationId xmlns:p14="http://schemas.microsoft.com/office/powerpoint/2010/main" val="157753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A9BBA8A-D777-4F40-8243-2C1503B5D1E5}"/>
              </a:ext>
            </a:extLst>
          </p:cNvPr>
          <p:cNvGrpSpPr/>
          <p:nvPr/>
        </p:nvGrpSpPr>
        <p:grpSpPr>
          <a:xfrm>
            <a:off x="2968959" y="2551696"/>
            <a:ext cx="8929473" cy="1050398"/>
            <a:chOff x="5138057" y="1828800"/>
            <a:chExt cx="6618513" cy="798286"/>
          </a:xfrm>
        </p:grpSpPr>
        <p:sp>
          <p:nvSpPr>
            <p:cNvPr id="11" name="圓角矩形 96">
              <a:extLst>
                <a:ext uri="{FF2B5EF4-FFF2-40B4-BE49-F238E27FC236}">
                  <a16:creationId xmlns:a16="http://schemas.microsoft.com/office/drawing/2014/main" id="{45CF9E43-68F2-49A5-ADB7-74298A9DE108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提升銀髮族的照護與提升其生活品質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806B8D-50FE-4B97-AEB5-39EB94A4D6E5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7C90BC6-C75A-41BB-A47B-48F25E6E8D0F}"/>
              </a:ext>
            </a:extLst>
          </p:cNvPr>
          <p:cNvGrpSpPr/>
          <p:nvPr/>
        </p:nvGrpSpPr>
        <p:grpSpPr>
          <a:xfrm>
            <a:off x="2968959" y="3858310"/>
            <a:ext cx="8929473" cy="1050398"/>
            <a:chOff x="5138057" y="1828800"/>
            <a:chExt cx="6618513" cy="798286"/>
          </a:xfrm>
        </p:grpSpPr>
        <p:sp>
          <p:nvSpPr>
            <p:cNvPr id="14" name="圓角矩形 103">
              <a:extLst>
                <a:ext uri="{FF2B5EF4-FFF2-40B4-BE49-F238E27FC236}">
                  <a16:creationId xmlns:a16="http://schemas.microsoft.com/office/drawing/2014/main" id="{65C14FE4-3946-4A9D-B0F1-FDDCDB66C44E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減少銀髮族對醫療保健與照顧服務的壓力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966A008-2E96-43AD-8E7C-BEC88E56FC8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9AAD265-53A0-426A-AE71-D37A723A1E24}"/>
              </a:ext>
            </a:extLst>
          </p:cNvPr>
          <p:cNvGrpSpPr/>
          <p:nvPr/>
        </p:nvGrpSpPr>
        <p:grpSpPr>
          <a:xfrm>
            <a:off x="2968959" y="5164924"/>
            <a:ext cx="8929473" cy="1050398"/>
            <a:chOff x="5138057" y="1828800"/>
            <a:chExt cx="6618513" cy="798286"/>
          </a:xfrm>
        </p:grpSpPr>
        <p:sp>
          <p:nvSpPr>
            <p:cNvPr id="18" name="圓角矩形 106">
              <a:extLst>
                <a:ext uri="{FF2B5EF4-FFF2-40B4-BE49-F238E27FC236}">
                  <a16:creationId xmlns:a16="http://schemas.microsoft.com/office/drawing/2014/main" id="{59EE32D8-A208-431A-870F-48AE5BBE3E91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C794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銀髮族對於社會連接的問題以及其心理健康問題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C2837F-B273-47A7-B445-E9E831AB7CED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4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7949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153CE3E-6C34-4973-8B85-F0055B3EDC04}"/>
              </a:ext>
            </a:extLst>
          </p:cNvPr>
          <p:cNvGrpSpPr/>
          <p:nvPr/>
        </p:nvGrpSpPr>
        <p:grpSpPr>
          <a:xfrm>
            <a:off x="485668" y="2711437"/>
            <a:ext cx="1836021" cy="1987651"/>
            <a:chOff x="3608270" y="1734525"/>
            <a:chExt cx="2644912" cy="2863345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4580099-A979-4AE5-BC9C-4D15C0E5285A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44" name="右彎箭號 26">
                <a:extLst>
                  <a:ext uri="{FF2B5EF4-FFF2-40B4-BE49-F238E27FC236}">
                    <a16:creationId xmlns:a16="http://schemas.microsoft.com/office/drawing/2014/main" id="{0EF9B0CC-82E9-46BE-9D7D-6C47CA55D183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624E3813-EA6D-41E4-BE93-66D9338ADF58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6" name="圓角矩形 28">
                  <a:extLst>
                    <a:ext uri="{FF2B5EF4-FFF2-40B4-BE49-F238E27FC236}">
                      <a16:creationId xmlns:a16="http://schemas.microsoft.com/office/drawing/2014/main" id="{166256BF-A72B-4F69-903B-D2A5FBA74FBA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橢圓 46">
                  <a:extLst>
                    <a:ext uri="{FF2B5EF4-FFF2-40B4-BE49-F238E27FC236}">
                      <a16:creationId xmlns:a16="http://schemas.microsoft.com/office/drawing/2014/main" id="{76DB00A2-F36E-46CF-B642-B2DC77619EDA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A90884D-6C68-4640-9AC6-3CE13340B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40" name="右彎箭號 22">
                <a:extLst>
                  <a:ext uri="{FF2B5EF4-FFF2-40B4-BE49-F238E27FC236}">
                    <a16:creationId xmlns:a16="http://schemas.microsoft.com/office/drawing/2014/main" id="{E1BFBD23-5FC0-44C5-9348-48D2A7A2836B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73034388-83C9-49E9-97CE-C4EA7175DD3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2" name="圓角矩形 24">
                  <a:extLst>
                    <a:ext uri="{FF2B5EF4-FFF2-40B4-BE49-F238E27FC236}">
                      <a16:creationId xmlns:a16="http://schemas.microsoft.com/office/drawing/2014/main" id="{34C1D0DB-ED9D-4616-8C45-4643C7159A72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橢圓 42">
                  <a:extLst>
                    <a:ext uri="{FF2B5EF4-FFF2-40B4-BE49-F238E27FC236}">
                      <a16:creationId xmlns:a16="http://schemas.microsoft.com/office/drawing/2014/main" id="{57852D90-E283-492B-9C81-DEFA7A5BCF78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23" name="圓角矩形 7">
              <a:extLst>
                <a:ext uri="{FF2B5EF4-FFF2-40B4-BE49-F238E27FC236}">
                  <a16:creationId xmlns:a16="http://schemas.microsoft.com/office/drawing/2014/main" id="{2F826AA1-FDC1-4086-A885-48EB5C63E9F2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8">
              <a:extLst>
                <a:ext uri="{FF2B5EF4-FFF2-40B4-BE49-F238E27FC236}">
                  <a16:creationId xmlns:a16="http://schemas.microsoft.com/office/drawing/2014/main" id="{85314EBF-F913-4F97-B3FE-3C355760677F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圓角矩形 9">
              <a:extLst>
                <a:ext uri="{FF2B5EF4-FFF2-40B4-BE49-F238E27FC236}">
                  <a16:creationId xmlns:a16="http://schemas.microsoft.com/office/drawing/2014/main" id="{32F58D21-DB9C-43FA-9A34-7B7BFD7D234B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10">
              <a:extLst>
                <a:ext uri="{FF2B5EF4-FFF2-40B4-BE49-F238E27FC236}">
                  <a16:creationId xmlns:a16="http://schemas.microsoft.com/office/drawing/2014/main" id="{AE762C45-1A1E-4653-A1D1-A8EC2D16F2E1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11">
              <a:extLst>
                <a:ext uri="{FF2B5EF4-FFF2-40B4-BE49-F238E27FC236}">
                  <a16:creationId xmlns:a16="http://schemas.microsoft.com/office/drawing/2014/main" id="{80B1B9BC-46A9-4268-9D78-0C100F303BAF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圓角矩形 12">
              <a:extLst>
                <a:ext uri="{FF2B5EF4-FFF2-40B4-BE49-F238E27FC236}">
                  <a16:creationId xmlns:a16="http://schemas.microsoft.com/office/drawing/2014/main" id="{8DC9967C-377B-453A-983D-F110FB4DB4B2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CC738EB-A882-434B-9C48-A43B6BB45B87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493DABCF-1C9D-494F-95D0-D611788CB766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1C905C3-E9C4-4E73-8510-430390085CD8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412E09B1-41D8-4CBF-99A8-FDB69F12D598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684E7B2-4311-41B3-9EBD-129B1F7DE96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8" name="圓角矩形 20">
                <a:extLst>
                  <a:ext uri="{FF2B5EF4-FFF2-40B4-BE49-F238E27FC236}">
                    <a16:creationId xmlns:a16="http://schemas.microsoft.com/office/drawing/2014/main" id="{9831D0E7-A3FE-4D3B-85A4-54F5A248D00A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圓角矩形 21">
                <a:extLst>
                  <a:ext uri="{FF2B5EF4-FFF2-40B4-BE49-F238E27FC236}">
                    <a16:creationId xmlns:a16="http://schemas.microsoft.com/office/drawing/2014/main" id="{93A3D8AD-712F-495B-9233-69A37433BCA4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圓角矩形 18">
              <a:extLst>
                <a:ext uri="{FF2B5EF4-FFF2-40B4-BE49-F238E27FC236}">
                  <a16:creationId xmlns:a16="http://schemas.microsoft.com/office/drawing/2014/main" id="{C463C18F-E66D-4044-A153-AD58A48BD03F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9BCDD6-FB8A-4F64-B4AC-C3F224488199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2F4A161-61FA-4887-8611-6511EB67B812}"/>
              </a:ext>
            </a:extLst>
          </p:cNvPr>
          <p:cNvGrpSpPr/>
          <p:nvPr/>
        </p:nvGrpSpPr>
        <p:grpSpPr>
          <a:xfrm>
            <a:off x="2968958" y="1303330"/>
            <a:ext cx="8929473" cy="1050398"/>
            <a:chOff x="5138057" y="1828800"/>
            <a:chExt cx="6618513" cy="798286"/>
          </a:xfrm>
        </p:grpSpPr>
        <p:sp>
          <p:nvSpPr>
            <p:cNvPr id="50" name="圓角矩形 96">
              <a:extLst>
                <a:ext uri="{FF2B5EF4-FFF2-40B4-BE49-F238E27FC236}">
                  <a16:creationId xmlns:a16="http://schemas.microsoft.com/office/drawing/2014/main" id="{24494365-0714-4D4D-9BA4-FC54D527C64B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97BC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</a:t>
              </a:r>
              <a:r>
                <a:rPr lang="zh-TW" altLang="en-US" sz="2800" b="1" kern="0" dirty="0"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latin typeface="Arial" panose="020B0604020202020204"/>
                  <a:ea typeface="微軟正黑體" panose="020B0604030504040204" pitchFamily="34" charset="-120"/>
                </a:rPr>
                <a:t>透過系統功能來增加日照中心的照護效率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965B-1608-4E4D-A9F0-B9944A626EC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5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4CC3F0-C4B8-4FB3-9BD4-5C7165DFCDE6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30" name="圓角矩形 8">
              <a:extLst>
                <a:ext uri="{FF2B5EF4-FFF2-40B4-BE49-F238E27FC236}">
                  <a16:creationId xmlns:a16="http://schemas.microsoft.com/office/drawing/2014/main" id="{CF916197-7D43-4F95-8CF8-A592D43B6724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系統簡介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8" name="圓角矩形 8">
            <a:extLst>
              <a:ext uri="{FF2B5EF4-FFF2-40B4-BE49-F238E27FC236}">
                <a16:creationId xmlns:a16="http://schemas.microsoft.com/office/drawing/2014/main" id="{6CF880A5-19AE-4B65-96FE-631C7985633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0CFF1-C510-47E4-9CAD-563C1E056439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r="620"/>
          <a:stretch/>
        </p:blipFill>
        <p:spPr>
          <a:xfrm>
            <a:off x="406400" y="1634024"/>
            <a:ext cx="2715313" cy="4393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圓角矩形 8">
            <a:extLst>
              <a:ext uri="{FF2B5EF4-FFF2-40B4-BE49-F238E27FC236}">
                <a16:creationId xmlns:a16="http://schemas.microsoft.com/office/drawing/2014/main" id="{8BDC2C4F-D51D-461D-BCEC-AB997B83720D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7EA2915-8F2F-43E1-8914-A2C196082B78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3363431-7708-4939-BFFB-1838E399CDD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A9C56235-32E0-458F-851D-A0D233265A11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935B8A6-008E-4F76-B34C-0C2CB5D45603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5183A769-4B3A-48E9-9F56-5BD7E3FE7AB8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D6F7F6D2-867F-47C0-9359-9A62FFB0FC2B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1130081-9A00-4BAA-BAD0-23591255EE8B}"/>
                </a:ext>
              </a:extLst>
            </p:cNvPr>
            <p:cNvSpPr txBox="1"/>
            <p:nvPr/>
          </p:nvSpPr>
          <p:spPr>
            <a:xfrm>
              <a:off x="4447036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隨時可用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5406F90-88ED-4058-A85A-F1065BF917D7}"/>
                </a:ext>
              </a:extLst>
            </p:cNvPr>
            <p:cNvSpPr txBox="1"/>
            <p:nvPr/>
          </p:nvSpPr>
          <p:spPr>
            <a:xfrm>
              <a:off x="4447037" y="2945005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多樣輸入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BF07A71-91C1-4B3F-A5B4-0C8C4162006F}"/>
                </a:ext>
              </a:extLst>
            </p:cNvPr>
            <p:cNvSpPr txBox="1"/>
            <p:nvPr/>
          </p:nvSpPr>
          <p:spPr>
            <a:xfrm>
              <a:off x="6305565" y="5249980"/>
              <a:ext cx="480687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sz="2400" dirty="0"/>
                <a:t>可以</a:t>
              </a:r>
              <a:r>
                <a:rPr lang="zh-TW" altLang="en-US" sz="2400" dirty="0">
                  <a:solidFill>
                    <a:srgbClr val="FF0000"/>
                  </a:solidFill>
                </a:rPr>
                <a:t>換臉、換角色並情緒分析</a:t>
              </a:r>
              <a:r>
                <a:rPr lang="zh-TW" altLang="en-US" sz="2400" dirty="0"/>
                <a:t>，未來功能可持續拓展，擴充性高！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BD2A4D7-E687-47D7-BD41-96D3D767DD68}"/>
                </a:ext>
              </a:extLst>
            </p:cNvPr>
            <p:cNvSpPr txBox="1"/>
            <p:nvPr/>
          </p:nvSpPr>
          <p:spPr>
            <a:xfrm>
              <a:off x="6313841" y="1793462"/>
              <a:ext cx="48858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只要有網路就可以做到</a:t>
              </a:r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隨時陪伴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E1B2DAA-EDAB-45D0-9F75-C5F6A60C4483}"/>
                </a:ext>
              </a:extLst>
            </p:cNvPr>
            <p:cNvSpPr txBox="1"/>
            <p:nvPr/>
          </p:nvSpPr>
          <p:spPr>
            <a:xfrm>
              <a:off x="6313841" y="2985656"/>
              <a:ext cx="488581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除了文字，亦可用</a:t>
              </a:r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語音進行對話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60CA504-974E-4E0A-95ED-FC3194CA93EA}"/>
                </a:ext>
              </a:extLst>
            </p:cNvPr>
            <p:cNvSpPr txBox="1"/>
            <p:nvPr/>
          </p:nvSpPr>
          <p:spPr>
            <a:xfrm>
              <a:off x="4447037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有來有往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18DEED72-0828-4D68-9B84-AF8CB4E3444D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功能多樣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6C89083-8461-4F7F-A51F-3ADDEE68815D}"/>
                </a:ext>
              </a:extLst>
            </p:cNvPr>
            <p:cNvSpPr txBox="1"/>
            <p:nvPr/>
          </p:nvSpPr>
          <p:spPr>
            <a:xfrm>
              <a:off x="6313841" y="3985620"/>
              <a:ext cx="48068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sz="2400" dirty="0"/>
                <a:t>收到照護者訊息後，由</a:t>
              </a:r>
              <a:r>
                <a:rPr lang="en-US" altLang="zh-TW" sz="2400" dirty="0">
                  <a:solidFill>
                    <a:srgbClr val="FF0000"/>
                  </a:solidFill>
                </a:rPr>
                <a:t>Open AI</a:t>
              </a:r>
              <a:r>
                <a:rPr lang="zh-TW" altLang="en-US" sz="2400" dirty="0">
                  <a:solidFill>
                    <a:srgbClr val="FF0000"/>
                  </a:solidFill>
                </a:rPr>
                <a:t>回應</a:t>
              </a:r>
              <a:r>
                <a:rPr lang="zh-TW" altLang="en-US" sz="2400" dirty="0"/>
                <a:t>，並搭配</a:t>
              </a:r>
              <a:r>
                <a:rPr lang="zh-TW" altLang="en-US" sz="2400" dirty="0">
                  <a:solidFill>
                    <a:srgbClr val="FF0000"/>
                  </a:solidFill>
                </a:rPr>
                <a:t>動作及聲音</a:t>
              </a:r>
              <a:r>
                <a:rPr lang="zh-TW" altLang="en-US" sz="2400" dirty="0"/>
                <a:t>進行回覆</a:t>
              </a:r>
              <a:endParaRPr lang="en-US" altLang="zh-TW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60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19" name="圓角矩形 8">
            <a:extLst>
              <a:ext uri="{FF2B5EF4-FFF2-40B4-BE49-F238E27FC236}">
                <a16:creationId xmlns:a16="http://schemas.microsoft.com/office/drawing/2014/main" id="{8BF27DEC-5195-4DFF-B718-90A1E4A2D20F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B57436-4588-4A30-9A25-E8DE965C7C80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21" name="圓角矩形 8">
              <a:extLst>
                <a:ext uri="{FF2B5EF4-FFF2-40B4-BE49-F238E27FC236}">
                  <a16:creationId xmlns:a16="http://schemas.microsoft.com/office/drawing/2014/main" id="{166A9DCF-B7DD-4F62-BBAD-359B13A651E5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圓角矩形 9">
            <a:extLst>
              <a:ext uri="{FF2B5EF4-FFF2-40B4-BE49-F238E27FC236}">
                <a16:creationId xmlns:a16="http://schemas.microsoft.com/office/drawing/2014/main" id="{03254CDE-8532-4C79-932A-D565251BC8B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24" name="圓角矩形 8">
            <a:extLst>
              <a:ext uri="{FF2B5EF4-FFF2-40B4-BE49-F238E27FC236}">
                <a16:creationId xmlns:a16="http://schemas.microsoft.com/office/drawing/2014/main" id="{E1EE661F-172B-4CAA-B410-84663DDDB89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BA289D-5076-4CA4-B7CD-BB7B31654EC2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sp>
        <p:nvSpPr>
          <p:cNvPr id="27" name="圓角矩形 8">
            <a:extLst>
              <a:ext uri="{FF2B5EF4-FFF2-40B4-BE49-F238E27FC236}">
                <a16:creationId xmlns:a16="http://schemas.microsoft.com/office/drawing/2014/main" id="{C12B8969-5A38-4F45-9FFF-9DFD090BD27C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E8F2A3-9DB3-49C1-9E7D-70039C51C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5" r="9157"/>
          <a:stretch/>
        </p:blipFill>
        <p:spPr>
          <a:xfrm>
            <a:off x="436913" y="2270748"/>
            <a:ext cx="2592000" cy="2592000"/>
          </a:xfrm>
          <a:prstGeom prst="ellipse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C01A000E-2BFF-49FD-A8A2-75DD5B71F1F8}"/>
              </a:ext>
            </a:extLst>
          </p:cNvPr>
          <p:cNvGrpSpPr/>
          <p:nvPr/>
        </p:nvGrpSpPr>
        <p:grpSpPr>
          <a:xfrm>
            <a:off x="551117" y="1477190"/>
            <a:ext cx="2492990" cy="646331"/>
            <a:chOff x="4849505" y="1171447"/>
            <a:chExt cx="2492990" cy="64633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F0F0DFF-F18C-4542-A4CE-A85F23485723}"/>
                </a:ext>
              </a:extLst>
            </p:cNvPr>
            <p:cNvSpPr/>
            <p:nvPr/>
          </p:nvSpPr>
          <p:spPr>
            <a:xfrm>
              <a:off x="4906347" y="1524108"/>
              <a:ext cx="2354691" cy="236201"/>
            </a:xfrm>
            <a:prstGeom prst="rect">
              <a:avLst/>
            </a:prstGeom>
            <a:solidFill>
              <a:srgbClr val="50BA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42A91AA-0B52-4F30-A279-C46BB3964E69}"/>
                </a:ext>
              </a:extLst>
            </p:cNvPr>
            <p:cNvSpPr txBox="1"/>
            <p:nvPr/>
          </p:nvSpPr>
          <p:spPr>
            <a:xfrm>
              <a:off x="4849505" y="1171447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無人運送車</a:t>
              </a:r>
            </a:p>
          </p:txBody>
        </p: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606A79CB-8783-4F19-BF75-B62BC53F2A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20483" y="33569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CAB2C74-D04F-49D6-9C75-1FAF0FC6659B}"/>
              </a:ext>
            </a:extLst>
          </p:cNvPr>
          <p:cNvGrpSpPr/>
          <p:nvPr/>
        </p:nvGrpSpPr>
        <p:grpSpPr>
          <a:xfrm>
            <a:off x="4923497" y="1320275"/>
            <a:ext cx="2492990" cy="646331"/>
            <a:chOff x="4849505" y="1171447"/>
            <a:chExt cx="2492990" cy="64633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66CA6E6-354D-455B-A9E5-DCCA5A48E73F}"/>
                </a:ext>
              </a:extLst>
            </p:cNvPr>
            <p:cNvSpPr/>
            <p:nvPr/>
          </p:nvSpPr>
          <p:spPr>
            <a:xfrm>
              <a:off x="4906347" y="1524108"/>
              <a:ext cx="2354691" cy="2362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E6CFE20-FD45-4D9B-99A2-0B9D00196D9C}"/>
                </a:ext>
              </a:extLst>
            </p:cNvPr>
            <p:cNvSpPr txBox="1"/>
            <p:nvPr/>
          </p:nvSpPr>
          <p:spPr>
            <a:xfrm>
              <a:off x="4849505" y="1171447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運送機器人</a:t>
              </a: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0042623C-1CFA-42B2-A6F7-2123E3124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0" b="12510"/>
          <a:stretch/>
        </p:blipFill>
        <p:spPr>
          <a:xfrm>
            <a:off x="4797403" y="2113833"/>
            <a:ext cx="2592000" cy="2592000"/>
          </a:xfrm>
          <a:prstGeom prst="ellipse">
            <a:avLst/>
          </a:prstGeom>
        </p:spPr>
      </p:pic>
      <p:sp>
        <p:nvSpPr>
          <p:cNvPr id="40" name="AutoShape 2">
            <a:extLst>
              <a:ext uri="{FF2B5EF4-FFF2-40B4-BE49-F238E27FC236}">
                <a16:creationId xmlns:a16="http://schemas.microsoft.com/office/drawing/2014/main" id="{CC8DA53D-AD3A-4285-A38F-05366AA42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5198" y="33418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8FFEC6C-074D-4724-89CF-D72D5C3FBFEE}"/>
              </a:ext>
            </a:extLst>
          </p:cNvPr>
          <p:cNvGrpSpPr/>
          <p:nvPr/>
        </p:nvGrpSpPr>
        <p:grpSpPr>
          <a:xfrm>
            <a:off x="8529151" y="1292259"/>
            <a:ext cx="2441694" cy="646331"/>
            <a:chOff x="4875156" y="1171447"/>
            <a:chExt cx="2441694" cy="64633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F8335A-DA40-4089-A476-31A4F04389AA}"/>
                </a:ext>
              </a:extLst>
            </p:cNvPr>
            <p:cNvSpPr/>
            <p:nvPr/>
          </p:nvSpPr>
          <p:spPr>
            <a:xfrm>
              <a:off x="4906347" y="1524108"/>
              <a:ext cx="2354691" cy="2362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4980D0E-E740-4C30-B435-4CD3E1D1E1E8}"/>
                </a:ext>
              </a:extLst>
            </p:cNvPr>
            <p:cNvSpPr txBox="1"/>
            <p:nvPr/>
          </p:nvSpPr>
          <p:spPr>
            <a:xfrm>
              <a:off x="4875156" y="1171447"/>
              <a:ext cx="2441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IP Camera</a:t>
              </a:r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81FA2B7E-4CDB-4BC6-9B02-468295332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9" b="12479"/>
          <a:stretch/>
        </p:blipFill>
        <p:spPr>
          <a:xfrm>
            <a:off x="8453998" y="2085817"/>
            <a:ext cx="2592000" cy="2592000"/>
          </a:xfrm>
          <a:prstGeom prst="ellipse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F8C3A562-A982-4D88-8409-2ADB697C05EC}"/>
              </a:ext>
            </a:extLst>
          </p:cNvPr>
          <p:cNvSpPr txBox="1"/>
          <p:nvPr/>
        </p:nvSpPr>
        <p:spPr>
          <a:xfrm>
            <a:off x="663327" y="5026867"/>
            <a:ext cx="2268570" cy="95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可載送基本物品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只能前進後退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AC5EF1D-8295-493D-97B1-47C6A7B0DD8F}"/>
              </a:ext>
            </a:extLst>
          </p:cNvPr>
          <p:cNvSpPr txBox="1"/>
          <p:nvPr/>
        </p:nvSpPr>
        <p:spPr>
          <a:xfrm>
            <a:off x="4980339" y="4869952"/>
            <a:ext cx="25955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可載送較重物品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可前後左右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雙重確認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(QR-Code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、螢幕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63721A-CC41-4469-B11E-313E06D49249}"/>
              </a:ext>
            </a:extLst>
          </p:cNvPr>
          <p:cNvSpPr txBox="1"/>
          <p:nvPr/>
        </p:nvSpPr>
        <p:spPr>
          <a:xfrm>
            <a:off x="8453998" y="4841936"/>
            <a:ext cx="2781531" cy="1420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可即時查看環境狀況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偵測異常姿勢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如：跌倒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07906C02-2831-4FEE-A4EF-DD3C9A739EA5}"/>
              </a:ext>
            </a:extLst>
          </p:cNvPr>
          <p:cNvSpPr/>
          <p:nvPr/>
        </p:nvSpPr>
        <p:spPr>
          <a:xfrm>
            <a:off x="3430299" y="3048000"/>
            <a:ext cx="586908" cy="914400"/>
          </a:xfrm>
          <a:prstGeom prst="right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85B790-86D1-4C0D-9D51-91B66B8E79E8}"/>
              </a:ext>
            </a:extLst>
          </p:cNvPr>
          <p:cNvSpPr/>
          <p:nvPr/>
        </p:nvSpPr>
        <p:spPr>
          <a:xfrm>
            <a:off x="4418593" y="1292259"/>
            <a:ext cx="7222290" cy="5064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3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FCFF15B-D7C1-4F87-ACE2-E8FB0FB3025D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EF28B99C-849E-4CFA-B718-2ACC88B2273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9EEE0728-FF47-4B49-AF54-4B999F9E20D7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60ACD5A2-0EA1-4400-83A6-CBEDED6C2DBE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1ADF087D-B08F-41F9-9494-42DB764D1B22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: 圓角 37">
                <a:extLst>
                  <a:ext uri="{FF2B5EF4-FFF2-40B4-BE49-F238E27FC236}">
                    <a16:creationId xmlns:a16="http://schemas.microsoft.com/office/drawing/2014/main" id="{32C1AE5A-D08C-42C1-97FC-1D6121850138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6340873-5242-4183-9595-3D6EECF95120}"/>
                </a:ext>
              </a:extLst>
            </p:cNvPr>
            <p:cNvSpPr txBox="1"/>
            <p:nvPr/>
          </p:nvSpPr>
          <p:spPr>
            <a:xfrm>
              <a:off x="4447035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服務彙整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3740685-4788-4114-A00C-9EAA6324E1E5}"/>
                </a:ext>
              </a:extLst>
            </p:cNvPr>
            <p:cNvSpPr txBox="1"/>
            <p:nvPr/>
          </p:nvSpPr>
          <p:spPr>
            <a:xfrm>
              <a:off x="4614630" y="2945005"/>
              <a:ext cx="11779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虛擬人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8634222-F21F-4D1B-8D38-E5684553EAA6}"/>
                </a:ext>
              </a:extLst>
            </p:cNvPr>
            <p:cNvSpPr txBox="1"/>
            <p:nvPr/>
          </p:nvSpPr>
          <p:spPr>
            <a:xfrm>
              <a:off x="6465467" y="5476381"/>
              <a:ext cx="4806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sz="2400" dirty="0"/>
                <a:t>可由通知欄查看</a:t>
              </a:r>
              <a:r>
                <a:rPr lang="zh-TW" altLang="en-US" sz="2400" dirty="0">
                  <a:solidFill>
                    <a:srgbClr val="FF0000"/>
                  </a:solidFill>
                </a:rPr>
                <a:t>照護者發送訊息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1E2470D-F13E-465E-8FC7-7DEC743C3D59}"/>
                </a:ext>
              </a:extLst>
            </p:cNvPr>
            <p:cNvSpPr txBox="1"/>
            <p:nvPr/>
          </p:nvSpPr>
          <p:spPr>
            <a:xfrm>
              <a:off x="6465467" y="1793462"/>
              <a:ext cx="48858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將我們的服務彙整到人人都有的</a:t>
              </a:r>
              <a:r>
                <a:rPr lang="en-US" altLang="zh-TW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endPara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19CFF85-786A-4425-A80C-335959BDA8DF}"/>
                </a:ext>
              </a:extLst>
            </p:cNvPr>
            <p:cNvSpPr txBox="1"/>
            <p:nvPr/>
          </p:nvSpPr>
          <p:spPr>
            <a:xfrm>
              <a:off x="6465467" y="2985656"/>
              <a:ext cx="488581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可以由此進入</a:t>
              </a:r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與虛擬人進行聊天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C8D1C4-DC3D-4831-996F-C0D7F99D7382}"/>
                </a:ext>
              </a:extLst>
            </p:cNvPr>
            <p:cNvSpPr txBox="1"/>
            <p:nvPr/>
          </p:nvSpPr>
          <p:spPr>
            <a:xfrm>
              <a:off x="4447035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點餐功能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9B056B0-8494-402B-97CB-704051519FDB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通知欄位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52BE5EE-AFC8-4420-84E3-43D9B9B98493}"/>
                </a:ext>
              </a:extLst>
            </p:cNvPr>
            <p:cNvSpPr txBox="1"/>
            <p:nvPr/>
          </p:nvSpPr>
          <p:spPr>
            <a:xfrm>
              <a:off x="6465467" y="4222399"/>
              <a:ext cx="480687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sz="2400" dirty="0"/>
                <a:t>被照護者可利用</a:t>
              </a:r>
              <a:r>
                <a:rPr lang="en-US" altLang="zh-TW" sz="2400" dirty="0">
                  <a:solidFill>
                    <a:srgbClr val="FF0000"/>
                  </a:solidFill>
                </a:rPr>
                <a:t>LINE Bot</a:t>
              </a:r>
              <a:r>
                <a:rPr lang="zh-TW" altLang="en-US" sz="2400" dirty="0">
                  <a:solidFill>
                    <a:srgbClr val="FF0000"/>
                  </a:solidFill>
                </a:rPr>
                <a:t>來進行點餐</a:t>
              </a:r>
              <a:endParaRPr lang="en-US" altLang="zh-TW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758073C-9120-4114-BAAA-CAFAA0A73140}"/>
              </a:ext>
            </a:extLst>
          </p:cNvPr>
          <p:cNvGrpSpPr>
            <a:grpSpLocks noChangeAspect="1"/>
          </p:cNvGrpSpPr>
          <p:nvPr/>
        </p:nvGrpSpPr>
        <p:grpSpPr>
          <a:xfrm>
            <a:off x="574727" y="1128174"/>
            <a:ext cx="2621884" cy="5340875"/>
            <a:chOff x="6319069" y="1015474"/>
            <a:chExt cx="2668591" cy="5436019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6C09D8AF-D251-4B20-931B-B7155048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2" t="1282" r="1883" b="3763"/>
            <a:stretch/>
          </p:blipFill>
          <p:spPr>
            <a:xfrm>
              <a:off x="6348141" y="1378674"/>
              <a:ext cx="2517294" cy="4927088"/>
            </a:xfrm>
            <a:prstGeom prst="roundRect">
              <a:avLst>
                <a:gd name="adj" fmla="val 3111"/>
              </a:avLst>
            </a:prstGeom>
            <a:ln>
              <a:solidFill>
                <a:schemeClr val="tx2"/>
              </a:solidFill>
            </a:ln>
          </p:spPr>
        </p:pic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B7AEF04-A9DB-48D2-8EDE-DDBB37F08F53}"/>
                </a:ext>
              </a:extLst>
            </p:cNvPr>
            <p:cNvGrpSpPr/>
            <p:nvPr/>
          </p:nvGrpSpPr>
          <p:grpSpPr>
            <a:xfrm>
              <a:off x="6319069" y="1015474"/>
              <a:ext cx="2668591" cy="5436019"/>
              <a:chOff x="3242167" y="1015474"/>
              <a:chExt cx="2668591" cy="5436019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EC563B62-60BF-4497-BA71-9DE9E83A2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94615"/>
              <a:stretch/>
            </p:blipFill>
            <p:spPr>
              <a:xfrm>
                <a:off x="3334772" y="1111873"/>
                <a:ext cx="2447999" cy="2858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</p:pic>
          <p:pic>
            <p:nvPicPr>
              <p:cNvPr id="43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B1A58EF0-7437-4B70-B8E6-5F8D19A5E8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167" y="1015474"/>
                <a:ext cx="2668591" cy="5436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948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6BDC19-6ACA-48B4-8270-3F596FE9D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9" y="1142179"/>
            <a:ext cx="11241062" cy="51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台系統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A7C452-E804-1402-644F-CED4C1B90D36}"/>
              </a:ext>
            </a:extLst>
          </p:cNvPr>
          <p:cNvSpPr/>
          <p:nvPr/>
        </p:nvSpPr>
        <p:spPr>
          <a:xfrm>
            <a:off x="485667" y="1603543"/>
            <a:ext cx="1905107" cy="411227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10DFAA-DBF3-8818-46A4-36D131064983}"/>
              </a:ext>
            </a:extLst>
          </p:cNvPr>
          <p:cNvSpPr/>
          <p:nvPr/>
        </p:nvSpPr>
        <p:spPr>
          <a:xfrm>
            <a:off x="3106283" y="5727086"/>
            <a:ext cx="6889174" cy="69024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不同身分會有不同的功能可供後台的使用者使用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694D10-5D0D-4A5F-9B25-A591975E2830}"/>
              </a:ext>
            </a:extLst>
          </p:cNvPr>
          <p:cNvSpPr/>
          <p:nvPr/>
        </p:nvSpPr>
        <p:spPr>
          <a:xfrm>
            <a:off x="9791700" y="1101425"/>
            <a:ext cx="1905107" cy="50211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8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25FB1D-B5A9-4F08-868F-F069E123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5F0F92-780C-4A58-B509-3442396CBDE9}"/>
              </a:ext>
            </a:extLst>
          </p:cNvPr>
          <p:cNvSpPr/>
          <p:nvPr/>
        </p:nvSpPr>
        <p:spPr>
          <a:xfrm>
            <a:off x="538480" y="434340"/>
            <a:ext cx="10891520" cy="57607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49F9D8-525C-4D2B-9D47-7BDDE5CD2E46}"/>
              </a:ext>
            </a:extLst>
          </p:cNvPr>
          <p:cNvSpPr/>
          <p:nvPr/>
        </p:nvSpPr>
        <p:spPr>
          <a:xfrm>
            <a:off x="3667125" y="2219325"/>
            <a:ext cx="5067300" cy="21907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0" b="1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2000" b="1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547C97-9D92-459F-B830-5BCFD469C1C6}"/>
              </a:ext>
            </a:extLst>
          </p:cNvPr>
          <p:cNvSpPr txBox="1"/>
          <p:nvPr/>
        </p:nvSpPr>
        <p:spPr>
          <a:xfrm>
            <a:off x="3228869" y="1892380"/>
            <a:ext cx="573426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3800" b="1" dirty="0">
                <a:solidFill>
                  <a:srgbClr val="3D7D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3800" b="1" dirty="0">
              <a:solidFill>
                <a:srgbClr val="3D7D6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3676" y="5095370"/>
            <a:ext cx="410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hlinkClick r:id="rId3"/>
              </a:rPr>
              <a:t>https://medimate.tw/login</a:t>
            </a:r>
            <a:endParaRPr lang="en-US" altLang="zh-TW" sz="2800"/>
          </a:p>
        </p:txBody>
      </p:sp>
    </p:spTree>
    <p:extLst>
      <p:ext uri="{BB962C8B-B14F-4D97-AF65-F5344CB8AC3E}">
        <p14:creationId xmlns:p14="http://schemas.microsoft.com/office/powerpoint/2010/main" val="175820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91C18A-5596-45B5-93E9-C57A281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BBF2E-C1E1-4F4A-8CA9-C73E159CA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1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365</Words>
  <Application>Microsoft Office PowerPoint</Application>
  <PresentationFormat>寬螢幕</PresentationFormat>
  <Paragraphs>97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Arial</vt:lpstr>
      <vt:lpstr>Calibri</vt:lpstr>
      <vt:lpstr>Calibri Light</vt:lpstr>
      <vt:lpstr>Cambria Math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11046066_鍾柏安</dc:creator>
  <cp:lastModifiedBy>11046066_鍾柏安</cp:lastModifiedBy>
  <cp:revision>2119</cp:revision>
  <dcterms:created xsi:type="dcterms:W3CDTF">2024-04-16T16:54:36Z</dcterms:created>
  <dcterms:modified xsi:type="dcterms:W3CDTF">2024-10-19T15:20:46Z</dcterms:modified>
</cp:coreProperties>
</file>